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4" r:id="rId4"/>
    <p:sldId id="266" r:id="rId5"/>
    <p:sldId id="278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0" autoAdjust="0"/>
    <p:restoredTop sz="94607" autoAdjust="0"/>
  </p:normalViewPr>
  <p:slideViewPr>
    <p:cSldViewPr snapToGrid="0">
      <p:cViewPr varScale="1">
        <p:scale>
          <a:sx n="108" d="100"/>
          <a:sy n="108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rofessional\ARET\Sugar%20Hill%20Solar%20Array\Solar%20finance%20Sugar%20Hill%2010Dec2018%20revised%2028Jan20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Estimated kwh-Related Costs for Electricity Used in Town Buildings &amp; Streetlights, 2021-2051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'5yr loan 01-28-21'!$B$80</c:f>
              <c:strCache>
                <c:ptCount val="1"/>
                <c:pt idx="0">
                  <c:v>Base Cost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'5yr loan 01-28-21'!$A$81:$A$110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'5yr loan 01-28-21'!$B$81:$B$109</c:f>
              <c:numCache>
                <c:formatCode>"$"#,##0</c:formatCode>
                <c:ptCount val="29"/>
                <c:pt idx="0">
                  <c:v>7884</c:v>
                </c:pt>
                <c:pt idx="1">
                  <c:v>8041.68</c:v>
                </c:pt>
                <c:pt idx="2">
                  <c:v>8202.5136000000002</c:v>
                </c:pt>
                <c:pt idx="3">
                  <c:v>8366.5638720000006</c:v>
                </c:pt>
                <c:pt idx="4">
                  <c:v>8533.8951494400008</c:v>
                </c:pt>
                <c:pt idx="5">
                  <c:v>8704.573052428801</c:v>
                </c:pt>
                <c:pt idx="6">
                  <c:v>8878.6645134773771</c:v>
                </c:pt>
                <c:pt idx="7">
                  <c:v>9056.2378037469243</c:v>
                </c:pt>
                <c:pt idx="8">
                  <c:v>9237.3625598218623</c:v>
                </c:pt>
                <c:pt idx="9">
                  <c:v>9422.1098110182993</c:v>
                </c:pt>
                <c:pt idx="10">
                  <c:v>9610.5520072386662</c:v>
                </c:pt>
                <c:pt idx="11">
                  <c:v>9802.7630473834397</c:v>
                </c:pt>
                <c:pt idx="12">
                  <c:v>9998.8183083311087</c:v>
                </c:pt>
                <c:pt idx="13">
                  <c:v>10198.794674497731</c:v>
                </c:pt>
                <c:pt idx="14">
                  <c:v>10402.770567987685</c:v>
                </c:pt>
                <c:pt idx="15">
                  <c:v>10610.825979347439</c:v>
                </c:pt>
                <c:pt idx="16">
                  <c:v>10823.042498934388</c:v>
                </c:pt>
                <c:pt idx="17">
                  <c:v>11039.503348913076</c:v>
                </c:pt>
                <c:pt idx="18">
                  <c:v>11260.293415891338</c:v>
                </c:pt>
                <c:pt idx="19">
                  <c:v>11485.499284209165</c:v>
                </c:pt>
                <c:pt idx="20">
                  <c:v>11715.209269893348</c:v>
                </c:pt>
                <c:pt idx="21">
                  <c:v>11949.513455291215</c:v>
                </c:pt>
                <c:pt idx="22">
                  <c:v>12188.50372439704</c:v>
                </c:pt>
                <c:pt idx="23">
                  <c:v>12432.27379888498</c:v>
                </c:pt>
                <c:pt idx="24">
                  <c:v>12680.919274862681</c:v>
                </c:pt>
                <c:pt idx="25">
                  <c:v>12934.537660359934</c:v>
                </c:pt>
                <c:pt idx="26">
                  <c:v>13193.228413567133</c:v>
                </c:pt>
                <c:pt idx="27">
                  <c:v>13457.092981838476</c:v>
                </c:pt>
                <c:pt idx="28">
                  <c:v>13726.234841475245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E7-40D6-897F-CF0EA1AE9BD7}"/>
            </c:ext>
          </c:extLst>
        </c:ser>
        <c:ser>
          <c:idx val="1"/>
          <c:order val="1"/>
          <c:tx>
            <c:strRef>
              <c:f>'5yr loan 01-28-21'!$C$80</c:f>
              <c:strCache>
                <c:ptCount val="1"/>
                <c:pt idx="0">
                  <c:v>Cost with Array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'5yr loan 01-28-21'!$A$81:$A$110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'5yr loan 01-28-21'!$C$81:$C$109</c:f>
              <c:numCache>
                <c:formatCode>"$"#,##0</c:formatCode>
                <c:ptCount val="29"/>
                <c:pt idx="0">
                  <c:v>2430.8999999999996</c:v>
                </c:pt>
                <c:pt idx="1">
                  <c:v>2538.9326124000008</c:v>
                </c:pt>
                <c:pt idx="2">
                  <c:v>2649.9384312871821</c:v>
                </c:pt>
                <c:pt idx="3">
                  <c:v>2763.9880332830662</c:v>
                </c:pt>
                <c:pt idx="4">
                  <c:v>2881.1535585160364</c:v>
                </c:pt>
                <c:pt idx="5">
                  <c:v>3001.50874396989</c:v>
                </c:pt>
                <c:pt idx="6">
                  <c:v>3125.1289575277597</c:v>
                </c:pt>
                <c:pt idx="7">
                  <c:v>3252.0912327257556</c:v>
                </c:pt>
                <c:pt idx="8">
                  <c:v>3382.4743042308537</c:v>
                </c:pt>
                <c:pt idx="9">
                  <c:v>3516.3586440579847</c:v>
                </c:pt>
                <c:pt idx="10">
                  <c:v>3653.826498541443</c:v>
                </c:pt>
                <c:pt idx="11">
                  <c:v>3794.9619260761601</c:v>
                </c:pt>
                <c:pt idx="12">
                  <c:v>3939.8508356446564</c:v>
                </c:pt>
                <c:pt idx="13">
                  <c:v>4088.5810261457646</c:v>
                </c:pt>
                <c:pt idx="14">
                  <c:v>4241.2422265416171</c:v>
                </c:pt>
                <c:pt idx="15">
                  <c:v>4397.926136839732</c:v>
                </c:pt>
                <c:pt idx="16">
                  <c:v>4558.7264699272428</c:v>
                </c:pt>
                <c:pt idx="17">
                  <c:v>4723.7389942748587</c:v>
                </c:pt>
                <c:pt idx="18">
                  <c:v>4893.0615775283513</c:v>
                </c:pt>
                <c:pt idx="19">
                  <c:v>5066.7942310057733</c:v>
                </c:pt>
                <c:pt idx="20">
                  <c:v>5245.0391551190169</c:v>
                </c:pt>
                <c:pt idx="21">
                  <c:v>5427.9007857386341</c:v>
                </c:pt>
                <c:pt idx="22">
                  <c:v>5615.4858415212884</c:v>
                </c:pt>
                <c:pt idx="23">
                  <c:v>5807.9033722195654</c:v>
                </c:pt>
                <c:pt idx="24">
                  <c:v>6005.264807994261</c:v>
                </c:pt>
                <c:pt idx="25">
                  <c:v>6207.6840097497361</c:v>
                </c:pt>
                <c:pt idx="26">
                  <c:v>6415.2773205132462</c:v>
                </c:pt>
                <c:pt idx="27">
                  <c:v>6628.1636178796853</c:v>
                </c:pt>
                <c:pt idx="28">
                  <c:v>6846.4643675435291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E7-40D6-897F-CF0EA1AE9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0178872"/>
        <c:axId val="670179192"/>
      </c:barChart>
      <c:catAx>
        <c:axId val="670178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179192"/>
        <c:crosses val="autoZero"/>
        <c:auto val="1"/>
        <c:lblAlgn val="ctr"/>
        <c:lblOffset val="100"/>
        <c:noMultiLvlLbl val="0"/>
      </c:catAx>
      <c:valAx>
        <c:axId val="670179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178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0.28366</cdr:x>
      <cdr:y>0.14891</cdr:y>
    </cdr:from>
    <cdr:to>
      <cdr:x>0.70097</cdr:x>
      <cdr:y>0.30824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593A84F-8533-4A78-9570-91B1B332ED9F}"/>
            </a:ext>
          </a:extLst>
        </cdr:cNvPr>
        <cdr:cNvSpPr txBox="1"/>
      </cdr:nvSpPr>
      <cdr:spPr>
        <a:xfrm xmlns:a="http://schemas.openxmlformats.org/drawingml/2006/main">
          <a:off x="3227344" y="948693"/>
          <a:ext cx="4747961" cy="1015018"/>
        </a:xfrm>
        <a:prstGeom xmlns:a="http://schemas.openxmlformats.org/drawingml/2006/main" prst="rect">
          <a:avLst/>
        </a:prstGeom>
        <a:ln xmlns:a="http://schemas.openxmlformats.org/drawingml/2006/main" w="60325">
          <a:solidFill>
            <a:srgbClr val="00B05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              Total Base Case:  $320 thousand</a:t>
          </a:r>
        </a:p>
        <a:p xmlns:a="http://schemas.openxmlformats.org/drawingml/2006/main">
          <a:r>
            <a:rPr lang="en-US" sz="2000" dirty="0"/>
            <a:t>Minus:  </a:t>
          </a:r>
          <a:r>
            <a:rPr lang="en-US" sz="2000" u="sng" dirty="0"/>
            <a:t>Total Solar Case:  $135 thousand</a:t>
          </a:r>
        </a:p>
        <a:p xmlns:a="http://schemas.openxmlformats.org/drawingml/2006/main">
          <a:r>
            <a:rPr lang="en-US" sz="2000" dirty="0"/>
            <a:t>               Lifetime savings:  $185 thousand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24AC-8656-437E-8211-06A7C140C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2F5F2-0C5B-4264-B1B7-6656E618A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EAE89-4457-4BB2-AC53-8D231C479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FDCD-A458-45C5-98BD-DEAAB891FF5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8056C-730D-4312-806C-DD8DEE3E2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267EB-BE9C-4258-95B0-F8FD6EEF5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27E6-4EBB-4146-9951-0D50EEC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3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D6F91-FB0A-4AF7-9F6A-0E93F8DA8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F93EC-1CB2-40C8-8785-41ED740A7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E075D-CE70-48FF-BC3B-D4E0AF7C2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FDCD-A458-45C5-98BD-DEAAB891FF5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D2A4C-62A0-4CC5-9ABB-1C325042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EFF53-4704-4C9E-84EB-2E4C26F86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27E6-4EBB-4146-9951-0D50EEC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8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8F6A43-8845-4F29-BA12-65782FB13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91F50-1E84-4E99-A2AB-4947396DA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AE0FF-CEA7-4840-BC9B-EAF8857A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FDCD-A458-45C5-98BD-DEAAB891FF5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60772-077D-44EE-8C27-BA1AC5C35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6243C-3DEE-43FC-A952-B704DB09A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27E6-4EBB-4146-9951-0D50EEC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4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15526-4539-4C55-AE20-E16A6D05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EFBB3-85B2-4F59-B0EE-7B5E20BDE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5589F-FA69-48DF-A857-F368DE794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FDCD-A458-45C5-98BD-DEAAB891FF5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B1150-377E-4FE1-8B1E-FA3EFA8FE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1995B-0BE2-42A7-BA94-6C898DC88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27E6-4EBB-4146-9951-0D50EEC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6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9640C-7211-4AD0-92F6-67EC475DD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1F380-8882-4A8D-8FE0-47F517F88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46876-6EF1-4BA5-93BB-92A0D8B11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FDCD-A458-45C5-98BD-DEAAB891FF5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23C3A-A685-4132-B837-033EDB712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949E9-D4AE-4026-896A-1648C5BAC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27E6-4EBB-4146-9951-0D50EEC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7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8B904-21A0-42AA-AFA2-47E8284A6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D9A4C-69E9-4302-AB02-D065C4E2E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DDF7C-F609-4871-9C8F-638FBC036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EA45A-618E-40C2-B596-2750CAB5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FDCD-A458-45C5-98BD-DEAAB891FF5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E6355-8969-44F2-8C85-2F6EECE3E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D8D10-01AE-455F-B317-7ACFE2640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27E6-4EBB-4146-9951-0D50EEC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9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D7B53-7B61-42E5-ADFF-C897F0EC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79B76-FCB5-4657-916B-C283CFE7F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5B653-1978-49FD-92C2-964781F60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9F7C2-1A51-48E3-B907-0113DF645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4FA087-6F81-4CCA-89D2-EB3760CC6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77095-C383-49C8-9EF7-6FCA446D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FDCD-A458-45C5-98BD-DEAAB891FF5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E93093-695B-43C2-8563-47B71BC03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9B584A-07AE-43B0-B1F5-C34E9419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27E6-4EBB-4146-9951-0D50EEC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9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2803D-18E2-4FF2-B0F3-FDFDA1690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898E2D-0415-4D2E-9019-DA531933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FDCD-A458-45C5-98BD-DEAAB891FF5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AE8D6-F537-4EB0-93CE-45ED0186E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6AE3E-C973-40C8-872B-AC5706CBB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27E6-4EBB-4146-9951-0D50EEC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4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8F3130-C413-4103-86F2-090E22623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FDCD-A458-45C5-98BD-DEAAB891FF5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67D628-C939-4BE5-9C0C-2C5F71195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FE6607-FDE8-48C2-B4AA-DD175C47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27E6-4EBB-4146-9951-0D50EEC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E2B07-94CF-405F-851C-6577C1AF9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C1DF1-5244-4C52-A5A4-BDAEA07C7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C50C4-ECEC-4BDA-87DE-8DD9A382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CC476-83D3-496D-9BCF-31DB6EF2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FDCD-A458-45C5-98BD-DEAAB891FF5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F894F-10BC-4F81-8DD1-ABEF88E5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71915-ADAF-4BCC-9B31-1DA4863DF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27E6-4EBB-4146-9951-0D50EEC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9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CA84-4C64-402C-872C-009C54D3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6EEA4D-63A4-45F2-B2A4-3B0C04D8C9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2AEAD-5440-44BC-B5C5-599871C59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9483D-3CAE-4C6A-B9A7-59692B6FE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FDCD-A458-45C5-98BD-DEAAB891FF5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3068F-2569-4538-A8A4-26FD719E9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847BB-5243-4B8F-AFAA-BC6A2825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27E6-4EBB-4146-9951-0D50EEC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2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2F8F97-AD5B-4DC9-A4AB-D60990BF6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49C78-7DA2-4647-BA2F-251DF21EB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B686D-ED36-4CE5-8FE8-0ACE2053B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AFDCD-A458-45C5-98BD-DEAAB891FF5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32377-4891-49CB-A912-75B7BE195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9D1AB-0EDC-40E5-B804-DAE36B054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527E6-4EBB-4146-9951-0D50EECD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141B32-41BD-429A-93CC-C60C9274D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491" y="4061591"/>
            <a:ext cx="6289796" cy="23838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EBEA58-5D51-4D6B-A489-547A7B6C3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0492" y="395273"/>
            <a:ext cx="6289795" cy="1029004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Sugar Hill Solar Array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D2C5B7-258B-4DD5-961A-70A4DB58C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4584" y="1607575"/>
            <a:ext cx="6155703" cy="2212258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/>
              <a:t>Costs and Benefits of Installing a Solar Array to Provide Electricity for the Town’s Buildings</a:t>
            </a:r>
          </a:p>
          <a:p>
            <a:r>
              <a:rPr lang="en-US" sz="2900" dirty="0"/>
              <a:t> C.D. Martland</a:t>
            </a:r>
          </a:p>
          <a:p>
            <a:r>
              <a:rPr lang="en-US" sz="2900" dirty="0"/>
              <a:t>March 18, 2012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C6DFAE-900C-4F17-96E8-72241E514774}"/>
              </a:ext>
            </a:extLst>
          </p:cNvPr>
          <p:cNvSpPr txBox="1"/>
          <p:nvPr/>
        </p:nvSpPr>
        <p:spPr>
          <a:xfrm>
            <a:off x="852240" y="4930327"/>
            <a:ext cx="4503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array would be located on the south-facing hillside behind the Town Garage.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24CD63-696D-40F4-B962-27209AFC34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27" y="958176"/>
            <a:ext cx="4372585" cy="382005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1FC7069-FBF4-4B13-9793-6256EC0F8518}"/>
              </a:ext>
            </a:extLst>
          </p:cNvPr>
          <p:cNvSpPr/>
          <p:nvPr/>
        </p:nvSpPr>
        <p:spPr>
          <a:xfrm rot="1850842">
            <a:off x="2681551" y="1838102"/>
            <a:ext cx="1269507" cy="15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8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5EC1BE-742E-48CA-8D87-4B63D8553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255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 </a:t>
            </a:r>
            <a:r>
              <a:rPr lang="en-US" sz="3600" b="1" dirty="0">
                <a:latin typeface="+mn-lt"/>
              </a:rPr>
              <a:t>Benefits of a Solar Array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56FE8B-84D3-419D-8602-00AF9DE1A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682"/>
            <a:ext cx="10515600" cy="54031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/>
              <a:t>Green Energy</a:t>
            </a:r>
            <a:endParaRPr lang="en-US" sz="2400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Long Life, Low Maintenance</a:t>
            </a:r>
            <a:endParaRPr lang="en-US" sz="2400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Reduced Payments for Electricity: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1800" dirty="0"/>
              <a:t>  $4,000/year initially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1800" dirty="0"/>
              <a:t>More than $135,00 over 30 years  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Renewable Energy Credits: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1800" dirty="0"/>
              <a:t>  $1,300/year initially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1800" dirty="0"/>
              <a:t>More than $45,000 over 30 years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1800" dirty="0"/>
              <a:t> </a:t>
            </a:r>
          </a:p>
          <a:p>
            <a:pPr marL="0" indent="0" algn="ctr">
              <a:buNone/>
            </a:pPr>
            <a:r>
              <a:rPr lang="en-US" sz="2400" b="1" dirty="0"/>
              <a:t>Lower taxes </a:t>
            </a:r>
          </a:p>
        </p:txBody>
      </p:sp>
    </p:spTree>
    <p:extLst>
      <p:ext uri="{BB962C8B-B14F-4D97-AF65-F5344CB8AC3E}">
        <p14:creationId xmlns:p14="http://schemas.microsoft.com/office/powerpoint/2010/main" val="135724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B9B52B4-C5C5-44B1-AAFF-30026BE98F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992609"/>
              </p:ext>
            </p:extLst>
          </p:nvPr>
        </p:nvGraphicFramePr>
        <p:xfrm>
          <a:off x="314793" y="314793"/>
          <a:ext cx="11737299" cy="637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945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5EC1BE-742E-48CA-8D87-4B63D8553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255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 </a:t>
            </a:r>
            <a:r>
              <a:rPr lang="en-US" sz="3600" b="1" dirty="0">
                <a:latin typeface="+mn-lt"/>
              </a:rPr>
              <a:t>Estimated</a:t>
            </a:r>
            <a:r>
              <a:rPr lang="en-US" dirty="0">
                <a:latin typeface="+mn-lt"/>
              </a:rPr>
              <a:t> </a:t>
            </a:r>
            <a:r>
              <a:rPr lang="en-US" sz="3600" b="1" dirty="0">
                <a:latin typeface="+mn-lt"/>
              </a:rPr>
              <a:t>Costs of a Solar Array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56FE8B-84D3-419D-8602-00AF9DE1A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406"/>
            <a:ext cx="10515600" cy="4675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Installation Cost:  ~$90,000 for a 94-panel array whose annual production of ~48,000 kwh would be approximately equal to the Town’s total demand for electricity.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Annual maintenance &amp; insurance:  ~$1,000/year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Total costs over project life of 30 years:  ~$120,000</a:t>
            </a:r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5EC1BE-742E-48CA-8D87-4B63D8553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255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 </a:t>
            </a:r>
            <a:r>
              <a:rPr lang="en-US" sz="3600" b="1" dirty="0">
                <a:latin typeface="+mn-lt"/>
              </a:rPr>
              <a:t>Financing a Solar Array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56FE8B-84D3-419D-8602-00AF9DE1A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328"/>
            <a:ext cx="10515600" cy="46753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Town already has $7,500 in a Capital Reserve Fund for this project.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Town can borrow at very low interest rates to cover additional installation costs of ~$82,500.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loan for $82,500 at 1.9% interest could be paid off in five years at a cost of $17,500/year.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9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97CFD7B-AE8A-4663-8361-E7DAFFC5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Conclusion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40794-A6EF-48D5-BEE2-E61AB3E42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solar array can be installed behind the town garage that will provide power for all of the town buildings and streetlights.</a:t>
            </a:r>
          </a:p>
          <a:p>
            <a:r>
              <a:rPr lang="en-US" dirty="0"/>
              <a:t>Project benefits are predicted to exceed $180 thousand over 30 years.</a:t>
            </a:r>
          </a:p>
          <a:p>
            <a:r>
              <a:rPr lang="en-US" dirty="0"/>
              <a:t>Project costs are predicted to be less than $140 thousand over 30 years.  </a:t>
            </a:r>
          </a:p>
          <a:p>
            <a:r>
              <a:rPr lang="en-US" dirty="0"/>
              <a:t>The project can be financed with a 5-year loan with an interest rate of 1.9%.</a:t>
            </a:r>
          </a:p>
        </p:txBody>
      </p:sp>
    </p:spTree>
    <p:extLst>
      <p:ext uri="{BB962C8B-B14F-4D97-AF65-F5344CB8AC3E}">
        <p14:creationId xmlns:p14="http://schemas.microsoft.com/office/powerpoint/2010/main" val="2613800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318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Sugar Hill Solar Array</vt:lpstr>
      <vt:lpstr> Benefits of a Solar Array </vt:lpstr>
      <vt:lpstr>PowerPoint Presentation</vt:lpstr>
      <vt:lpstr> Estimated Costs of a Solar Array </vt:lpstr>
      <vt:lpstr> Financing a Solar Array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Martland</dc:creator>
  <cp:lastModifiedBy>Carl Martland</cp:lastModifiedBy>
  <cp:revision>90</cp:revision>
  <cp:lastPrinted>2021-01-12T14:34:49Z</cp:lastPrinted>
  <dcterms:created xsi:type="dcterms:W3CDTF">2021-01-09T16:24:01Z</dcterms:created>
  <dcterms:modified xsi:type="dcterms:W3CDTF">2021-03-18T15:45:36Z</dcterms:modified>
</cp:coreProperties>
</file>