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</p:sldMasterIdLst>
  <p:notesMasterIdLst>
    <p:notesMasterId r:id="rId23"/>
  </p:notesMasterIdLst>
  <p:handoutMasterIdLst>
    <p:handoutMasterId r:id="rId24"/>
  </p:handoutMasterIdLst>
  <p:sldIdLst>
    <p:sldId id="257" r:id="rId5"/>
    <p:sldId id="389" r:id="rId6"/>
    <p:sldId id="399" r:id="rId7"/>
    <p:sldId id="402" r:id="rId8"/>
    <p:sldId id="403" r:id="rId9"/>
    <p:sldId id="401" r:id="rId10"/>
    <p:sldId id="400" r:id="rId11"/>
    <p:sldId id="392" r:id="rId12"/>
    <p:sldId id="393" r:id="rId13"/>
    <p:sldId id="394" r:id="rId14"/>
    <p:sldId id="395" r:id="rId15"/>
    <p:sldId id="396" r:id="rId16"/>
    <p:sldId id="397" r:id="rId17"/>
    <p:sldId id="278" r:id="rId18"/>
    <p:sldId id="398" r:id="rId19"/>
    <p:sldId id="404" r:id="rId20"/>
    <p:sldId id="321" r:id="rId21"/>
    <p:sldId id="3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E2D6D5-CDD3-4C78-B67A-91F8CCDA1FAB}">
          <p14:sldIdLst>
            <p14:sldId id="257"/>
            <p14:sldId id="389"/>
            <p14:sldId id="399"/>
            <p14:sldId id="402"/>
            <p14:sldId id="403"/>
            <p14:sldId id="401"/>
            <p14:sldId id="400"/>
            <p14:sldId id="392"/>
            <p14:sldId id="393"/>
            <p14:sldId id="394"/>
            <p14:sldId id="395"/>
            <p14:sldId id="396"/>
            <p14:sldId id="397"/>
            <p14:sldId id="278"/>
            <p14:sldId id="398"/>
            <p14:sldId id="404"/>
            <p14:sldId id="321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3725" autoAdjust="0"/>
  </p:normalViewPr>
  <p:slideViewPr>
    <p:cSldViewPr snapToGrid="0">
      <p:cViewPr varScale="1">
        <p:scale>
          <a:sx n="71" d="100"/>
          <a:sy n="71" d="100"/>
        </p:scale>
        <p:origin x="270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652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1194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985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159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641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7157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702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6492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849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2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713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2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31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8012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833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800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408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60" r:id="rId20"/>
    <p:sldLayoutId id="2147483761" r:id="rId21"/>
    <p:sldLayoutId id="2147483734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igitalequity.us/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>
          <a:xfrm>
            <a:off x="219288" y="30480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6533" y="2404533"/>
            <a:ext cx="3318404" cy="3826935"/>
          </a:xfrm>
        </p:spPr>
        <p:txBody>
          <a:bodyPr>
            <a:normAutofit/>
          </a:bodyPr>
          <a:lstStyle/>
          <a:p>
            <a:r>
              <a:rPr lang="en-US" b="1" dirty="0"/>
              <a:t>Sugar Hill Broadband Committee</a:t>
            </a:r>
          </a:p>
          <a:p>
            <a:endParaRPr lang="en-US" b="1" dirty="0"/>
          </a:p>
          <a:p>
            <a:r>
              <a:rPr lang="en-US" b="1" dirty="0"/>
              <a:t>Carol Miller</a:t>
            </a:r>
          </a:p>
          <a:p>
            <a:r>
              <a:rPr lang="en-US" b="1" dirty="0"/>
              <a:t>National Collaborative for Digital Equity </a:t>
            </a:r>
          </a:p>
          <a:p>
            <a:endParaRPr lang="en-US" b="1" dirty="0"/>
          </a:p>
          <a:p>
            <a:r>
              <a:rPr lang="en-US" b="1" dirty="0"/>
              <a:t>April 25,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946EF-D96E-4F1D-81BD-3596B6E7102E}"/>
              </a:ext>
            </a:extLst>
          </p:cNvPr>
          <p:cNvSpPr txBox="1"/>
          <p:nvPr/>
        </p:nvSpPr>
        <p:spPr>
          <a:xfrm>
            <a:off x="982133" y="1557867"/>
            <a:ext cx="61668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Sugar Hill Community Profile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Broadband Mapping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DF4C987-3506-456A-B0B4-82148143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907129" cy="1372986"/>
          </a:xfrm>
        </p:spPr>
        <p:txBody>
          <a:bodyPr/>
          <a:lstStyle/>
          <a:p>
            <a:pPr algn="ctr"/>
            <a:r>
              <a:rPr lang="en-US" b="1" dirty="0"/>
              <a:t>Sugar Hill Community Profile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E4F53B6-28EA-4844-A757-542BE232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91098"/>
            <a:ext cx="10035785" cy="24287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Per Capita Income $48,820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Median Household Income $88,750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Median Earnings $68,068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8.7% below poverty ($12,880/1, $17,420/2, $21,960/3)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53392-2CC1-499E-A8BE-FC5B454C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25,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D2B28-C412-4C33-AC18-D1F51D9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	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5CA7B-93F9-488A-AE2A-4EB42D89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DF4C987-3506-456A-B0B4-82148143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907129" cy="1372986"/>
          </a:xfrm>
        </p:spPr>
        <p:txBody>
          <a:bodyPr/>
          <a:lstStyle/>
          <a:p>
            <a:pPr algn="ctr"/>
            <a:r>
              <a:rPr lang="en-US" b="1" dirty="0"/>
              <a:t>Sugar Hill Community Profile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E4F53B6-28EA-4844-A757-542BE232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91098"/>
            <a:ext cx="10035785" cy="24287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Civilian Labor Force 349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Employed 344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Unemployed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Unemployment rate 1.4%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53392-2CC1-499E-A8BE-FC5B454C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25,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D2B28-C412-4C33-AC18-D1F51D9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	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5CA7B-93F9-488A-AE2A-4EB42D89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DF4C987-3506-456A-B0B4-82148143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907129" cy="1372986"/>
          </a:xfrm>
        </p:spPr>
        <p:txBody>
          <a:bodyPr/>
          <a:lstStyle/>
          <a:p>
            <a:pPr algn="ctr"/>
            <a:r>
              <a:rPr lang="en-US" b="1" dirty="0"/>
              <a:t>Sugar Hill Community Profile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E4F53B6-28EA-4844-A757-542BE232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91098"/>
            <a:ext cx="10035785" cy="24287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Inn at Sunset Hill – Inn with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Polly’s Pancake Parlor – Restaurant and Mail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Sugar Hill Inn – Inn with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Harman’s Cheese &amp; Country Store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53392-2CC1-499E-A8BE-FC5B454C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25,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D2B28-C412-4C33-AC18-D1F51D9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	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5CA7B-93F9-488A-AE2A-4EB42D89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1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DF4C987-3506-456A-B0B4-82148143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907129" cy="1372986"/>
          </a:xfrm>
        </p:spPr>
        <p:txBody>
          <a:bodyPr/>
          <a:lstStyle/>
          <a:p>
            <a:pPr algn="ctr"/>
            <a:r>
              <a:rPr lang="en-US" b="1" dirty="0"/>
              <a:t>Sugar Hill Community Profile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E4F53B6-28EA-4844-A757-542BE232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429000"/>
            <a:ext cx="10035785" cy="296283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State Routes – 18, 116, 117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Exit 38 off I-93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Working Residents (2019)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61.5% Commute to other Communities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31.3% Work in Community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7.2% Work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70% drive alone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53392-2CC1-499E-A8BE-FC5B454C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25,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D2B28-C412-4C33-AC18-D1F51D9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	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5CA7B-93F9-488A-AE2A-4EB42D89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4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Sugar Hill Community Profile  Education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SAU 35</a:t>
            </a:r>
          </a:p>
          <a:p>
            <a:pPr marL="0" indent="0">
              <a:buNone/>
            </a:pPr>
            <a:r>
              <a:rPr lang="en-US" sz="2400" b="1" dirty="0"/>
              <a:t>		Lafayette Regional Grades K-6 (29 Students)</a:t>
            </a:r>
          </a:p>
          <a:p>
            <a:pPr marL="0" indent="0">
              <a:buNone/>
            </a:pPr>
            <a:r>
              <a:rPr lang="en-US" sz="2400" b="1" dirty="0"/>
              <a:t>		Profile Grades 7-12 (31 Students)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Career Technology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Hugh J. Gallen Career &amp; Technology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White Mountains Regional High School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694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SETDA Recommendations  per Student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(The State Education Technology Directors Association to promote student-centered learning)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ISP_Recommendations">
            <a:extLst>
              <a:ext uri="{FF2B5EF4-FFF2-40B4-BE49-F238E27FC236}">
                <a16:creationId xmlns:a16="http://schemas.microsoft.com/office/drawing/2014/main" id="{0504D427-0293-4491-B5B0-14A2727D1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603499"/>
            <a:ext cx="9616685" cy="3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Summary of Educational Impact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Small Local schools should at least have a 300 Mbps to the Internet</a:t>
            </a:r>
          </a:p>
          <a:p>
            <a:pPr marL="0" indent="0">
              <a:buNone/>
            </a:pPr>
            <a:r>
              <a:rPr lang="en-US" sz="2400" b="1" dirty="0"/>
              <a:t>		Lafayette Regional Grades K-6 </a:t>
            </a:r>
          </a:p>
          <a:p>
            <a:pPr marL="0" indent="0">
              <a:buNone/>
            </a:pPr>
            <a:r>
              <a:rPr lang="en-US" sz="2400" b="1" dirty="0"/>
              <a:t>		200 Mbps/Cable for 118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Profile School Grades 7-12 </a:t>
            </a:r>
          </a:p>
          <a:p>
            <a:pPr marL="457200" lvl="1" indent="0">
              <a:buNone/>
            </a:pPr>
            <a:r>
              <a:rPr lang="en-US" sz="2200" b="1" dirty="0"/>
              <a:t>	200 Mbps/Cable for 219 Students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215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/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sz="4800" b="1" dirty="0"/>
              <a:t> Broadband Mapping and Next Steps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8FAEED9-1ECD-45F9-87A0-9394BAEAB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Carol Miller</a:t>
            </a:r>
          </a:p>
          <a:p>
            <a:r>
              <a:rPr lang="en-US" b="1" dirty="0">
                <a:solidFill>
                  <a:schemeClr val="tx1"/>
                </a:solidFill>
              </a:rPr>
              <a:t>NCDE</a:t>
            </a:r>
          </a:p>
          <a:p>
            <a:r>
              <a:rPr lang="en-US" b="1" dirty="0">
                <a:solidFill>
                  <a:schemeClr val="tx1"/>
                </a:solidFill>
              </a:rPr>
              <a:t>603-723-4850</a:t>
            </a:r>
          </a:p>
          <a:p>
            <a:r>
              <a:rPr lang="en-US" b="1" dirty="0">
                <a:solidFill>
                  <a:schemeClr val="tx1"/>
                </a:solidFill>
              </a:rPr>
              <a:t>cmiller@digitalequity.us</a:t>
            </a: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www.digitalequity.us</a:t>
            </a:r>
            <a:r>
              <a:rPr lang="en-US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Placeholder 26" descr="Data Points Digital background">
            <a:extLst>
              <a:ext uri="{FF2B5EF4-FFF2-40B4-BE49-F238E27FC236}">
                <a16:creationId xmlns:a16="http://schemas.microsoft.com/office/drawing/2014/main" id="{9E660784-34E2-4CDA-926A-DDD6AAF350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pic>
        <p:nvPicPr>
          <p:cNvPr id="33" name="Picture Placeholder 32" descr="Data Points Digital background">
            <a:extLst>
              <a:ext uri="{FF2B5EF4-FFF2-40B4-BE49-F238E27FC236}">
                <a16:creationId xmlns:a16="http://schemas.microsoft.com/office/drawing/2014/main" id="{48106962-23C6-4DFE-BB3A-E5FFF03F38C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/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804" y="6384927"/>
            <a:ext cx="3859795" cy="304801"/>
          </a:xfrm>
        </p:spPr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/>
              <a:t>Agenda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Who, What, and Why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Broadband Basics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Community Profile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Review Maps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Q&amp;A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/>
        </p:blipFill>
        <p:spPr/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134"/>
          <a:stretch/>
        </p:blipFill>
        <p:spPr/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25, 2022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Who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Co-owner of NCIA, Berlin for 19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Retired from the NH Department of Business and Economic Affairs as the Director of Broadband Technologies for 11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National Collaborative of Digital Equity as the Director of Broadband Initiatives since January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Partnered with the NH Municipal Association and the NH Association of Counties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87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What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Operating a NH Broadband Investment and Planning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Providing capacity building facilitation and consulting to cities and towns to improve broadband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Partnership building and sharing information of best practices, business modeling, and digital equity programs for LMI populations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603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Collect data from Internet Service Providers (ISPs) on service coverage and gaps in your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Analyze current broadband status and make recommendations on investment in your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Develop goals and objectives that include strategies to attract partners and investors to upgrade infrastructure by becoming “Broadband Ready”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Preparing cities and towns to take advantage of local, state, and federal resources coming to the State of NH through ARPA and IIJA (BEAD)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7438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What is Broadband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Broadband is a designated speed of data delivery set by the Federal Communications Commission (FCC)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/>
              <a:t>25Mbps download by 3Mbps upload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It is Technology Neutral:  wired, and wireless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Many Technologies have capacity constraints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Households today have many users on at the same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Minimum of 30 Mbps for 2 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100Mbps – 200Mbps for 3 – 5 people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502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02D8-1D22-4940-AF19-07CF3A0D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2693"/>
            <a:ext cx="8930340" cy="121023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Status of Broadband in Sugar Hill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C738669-5750-45EA-9715-A0041D4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April 25, 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D05A243-8080-4F6D-8538-65CDDF89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8A62C8-5437-4C47-AC0F-0605F84C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C52DC-7841-4E41-9C62-B9CE27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Providers: Consolidated Communications, Spectrum, </a:t>
            </a:r>
            <a:r>
              <a:rPr lang="en-US" sz="2400" b="1" dirty="0" err="1"/>
              <a:t>Firstlight</a:t>
            </a:r>
            <a:r>
              <a:rPr lang="en-US" sz="2400" b="1" dirty="0"/>
              <a:t>, Mt Top Telecom, NH Electric Cooperative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Not one provider covers the entire town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Much of the wire is old and doesn’t support the need for speed in today’s hybrid homes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Unserved areas will have opportunities to improve access with Federal, State, and Local Resources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260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DF4C987-3506-456A-B0B4-82148143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907129" cy="1372986"/>
          </a:xfrm>
        </p:spPr>
        <p:txBody>
          <a:bodyPr/>
          <a:lstStyle/>
          <a:p>
            <a:pPr algn="ctr"/>
            <a:r>
              <a:rPr lang="en-US" b="1" dirty="0"/>
              <a:t>Sugar Hill Community Profile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E4F53B6-28EA-4844-A757-542BE232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267635"/>
            <a:ext cx="10035785" cy="27521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17.1 square miles of land and .1 square miles of inland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50 Miles of 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Population 679 and growing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Median Age 58.4 (222 age 55-64)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More females than males (377)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53392-2CC1-499E-A8BE-FC5B454C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D2B28-C412-4C33-AC18-D1F51D9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5CA7B-93F9-488A-AE2A-4EB42D89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DF4C987-3506-456A-B0B4-82148143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9907129" cy="1372986"/>
          </a:xfrm>
        </p:spPr>
        <p:txBody>
          <a:bodyPr/>
          <a:lstStyle/>
          <a:p>
            <a:pPr algn="ctr"/>
            <a:r>
              <a:rPr lang="en-US" b="1" dirty="0"/>
              <a:t>Sugar Hill Community Profile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E4F53B6-28EA-4844-A757-542BE232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91098"/>
            <a:ext cx="10035785" cy="242870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Total Housing Units 465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Single Family Units 432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Multiple-Family Units available 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No Mobile Homes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53392-2CC1-499E-A8BE-FC5B454C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April 25,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D2B28-C412-4C33-AC18-D1F51D9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Sugar Hill Broadband Committee	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5CA7B-93F9-488A-AE2A-4EB42D89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1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10133</TotalTime>
  <Words>803</Words>
  <Application>Microsoft Office PowerPoint</Application>
  <PresentationFormat>Widescreen</PresentationFormat>
  <Paragraphs>154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Wingdings 3</vt:lpstr>
      <vt:lpstr>Ion Boardroom</vt:lpstr>
      <vt:lpstr>Presentation Title</vt:lpstr>
      <vt:lpstr>Agenda</vt:lpstr>
      <vt:lpstr>Who</vt:lpstr>
      <vt:lpstr>What</vt:lpstr>
      <vt:lpstr>Why</vt:lpstr>
      <vt:lpstr>What is Broadband</vt:lpstr>
      <vt:lpstr>Status of Broadband in Sugar Hill </vt:lpstr>
      <vt:lpstr>Sugar Hill Community Profile</vt:lpstr>
      <vt:lpstr>Sugar Hill Community Profile</vt:lpstr>
      <vt:lpstr>Sugar Hill Community Profile</vt:lpstr>
      <vt:lpstr>Sugar Hill Community Profile</vt:lpstr>
      <vt:lpstr>Sugar Hill Community Profile</vt:lpstr>
      <vt:lpstr>Sugar Hill Community Profile</vt:lpstr>
      <vt:lpstr>Sugar Hill Community Profile  Education</vt:lpstr>
      <vt:lpstr>SETDA Recommendations  per Student (The State Education Technology Directors Association to promote student-centered learning)</vt:lpstr>
      <vt:lpstr>Summary of Educational Impact</vt:lpstr>
      <vt:lpstr>Summary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Carol Miller</dc:creator>
  <cp:lastModifiedBy>Carol Miller</cp:lastModifiedBy>
  <cp:revision>9</cp:revision>
  <dcterms:created xsi:type="dcterms:W3CDTF">2022-04-18T12:09:33Z</dcterms:created>
  <dcterms:modified xsi:type="dcterms:W3CDTF">2022-04-25T13:02:35Z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